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sldIdLst>
    <p:sldId id="346" r:id="rId2"/>
    <p:sldId id="483" r:id="rId3"/>
    <p:sldId id="500" r:id="rId4"/>
    <p:sldId id="508" r:id="rId5"/>
    <p:sldId id="507" r:id="rId6"/>
    <p:sldId id="526" r:id="rId7"/>
    <p:sldId id="509" r:id="rId8"/>
    <p:sldId id="510" r:id="rId9"/>
    <p:sldId id="527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3" r:id="rId23"/>
    <p:sldId id="524" r:id="rId24"/>
    <p:sldId id="530" r:id="rId25"/>
    <p:sldId id="525" r:id="rId26"/>
    <p:sldId id="528" r:id="rId27"/>
    <p:sldId id="506" r:id="rId28"/>
    <p:sldId id="396" r:id="rId29"/>
  </p:sldIdLst>
  <p:sldSz cx="10080625" cy="7559675"/>
  <p:notesSz cx="7099300" cy="102346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SimSun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SimSun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SimSun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SimSun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57">
          <p15:clr>
            <a:srgbClr val="A4A3A4"/>
          </p15:clr>
        </p15:guide>
        <p15:guide id="2" pos="20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718" autoAdjust="0"/>
  </p:normalViewPr>
  <p:slideViewPr>
    <p:cSldViewPr>
      <p:cViewPr varScale="1">
        <p:scale>
          <a:sx n="107" d="100"/>
          <a:sy n="107" d="100"/>
        </p:scale>
        <p:origin x="1338" y="108"/>
      </p:cViewPr>
      <p:guideLst>
        <p:guide orient="horz" pos="2381"/>
        <p:guide pos="3175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757"/>
        <p:guide pos="20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3321" name="Rectangle 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3775" y="777875"/>
            <a:ext cx="5099050" cy="3824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2057" name="Rectangle 9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67375" cy="4594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0225" cy="500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27038">
              <a:lnSpc>
                <a:spcPct val="95000"/>
              </a:lnSpc>
              <a:buClrTx/>
              <a:buFontTx/>
              <a:buNone/>
              <a:tabLst>
                <a:tab pos="0" algn="l"/>
                <a:tab pos="425450" algn="l"/>
                <a:tab pos="852488" algn="l"/>
                <a:tab pos="1277938" algn="l"/>
                <a:tab pos="1704975" algn="l"/>
                <a:tab pos="2132013" algn="l"/>
                <a:tab pos="2559050" algn="l"/>
                <a:tab pos="2984500" algn="l"/>
                <a:tab pos="3411538" algn="l"/>
                <a:tab pos="3838575" algn="l"/>
                <a:tab pos="4265613" algn="l"/>
                <a:tab pos="4691063" algn="l"/>
                <a:tab pos="5118100" algn="l"/>
                <a:tab pos="5545138" algn="l"/>
                <a:tab pos="5972175" algn="l"/>
                <a:tab pos="6399213" algn="l"/>
                <a:tab pos="6824663" algn="l"/>
                <a:tab pos="7251700" algn="l"/>
                <a:tab pos="7678738" algn="l"/>
                <a:tab pos="8105775" algn="l"/>
                <a:tab pos="8531225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/>
          </p:nvPr>
        </p:nvSpPr>
        <p:spPr bwMode="auto">
          <a:xfrm>
            <a:off x="4017963" y="0"/>
            <a:ext cx="3068637" cy="500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27038">
              <a:lnSpc>
                <a:spcPct val="95000"/>
              </a:lnSpc>
              <a:buClrTx/>
              <a:buFontTx/>
              <a:buNone/>
              <a:tabLst>
                <a:tab pos="0" algn="l"/>
                <a:tab pos="425450" algn="l"/>
                <a:tab pos="852488" algn="l"/>
                <a:tab pos="1277938" algn="l"/>
                <a:tab pos="1704975" algn="l"/>
                <a:tab pos="2132013" algn="l"/>
                <a:tab pos="2559050" algn="l"/>
                <a:tab pos="2984500" algn="l"/>
                <a:tab pos="3411538" algn="l"/>
                <a:tab pos="3838575" algn="l"/>
                <a:tab pos="4265613" algn="l"/>
                <a:tab pos="4691063" algn="l"/>
                <a:tab pos="5118100" algn="l"/>
                <a:tab pos="5545138" algn="l"/>
                <a:tab pos="5972175" algn="l"/>
                <a:tab pos="6399213" algn="l"/>
                <a:tab pos="6824663" algn="l"/>
                <a:tab pos="7251700" algn="l"/>
                <a:tab pos="7678738" algn="l"/>
                <a:tab pos="8105775" algn="l"/>
                <a:tab pos="8531225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0" y="9720263"/>
            <a:ext cx="3070225" cy="500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427038">
              <a:lnSpc>
                <a:spcPct val="95000"/>
              </a:lnSpc>
              <a:buClrTx/>
              <a:buFontTx/>
              <a:buNone/>
              <a:tabLst>
                <a:tab pos="0" algn="l"/>
                <a:tab pos="425450" algn="l"/>
                <a:tab pos="852488" algn="l"/>
                <a:tab pos="1277938" algn="l"/>
                <a:tab pos="1704975" algn="l"/>
                <a:tab pos="2132013" algn="l"/>
                <a:tab pos="2559050" algn="l"/>
                <a:tab pos="2984500" algn="l"/>
                <a:tab pos="3411538" algn="l"/>
                <a:tab pos="3838575" algn="l"/>
                <a:tab pos="4265613" algn="l"/>
                <a:tab pos="4691063" algn="l"/>
                <a:tab pos="5118100" algn="l"/>
                <a:tab pos="5545138" algn="l"/>
                <a:tab pos="5972175" algn="l"/>
                <a:tab pos="6399213" algn="l"/>
                <a:tab pos="6824663" algn="l"/>
                <a:tab pos="7251700" algn="l"/>
                <a:tab pos="7678738" algn="l"/>
                <a:tab pos="8105775" algn="l"/>
                <a:tab pos="8531225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4017963" y="9720263"/>
            <a:ext cx="3068637" cy="500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27038">
              <a:lnSpc>
                <a:spcPct val="95000"/>
              </a:lnSpc>
              <a:buClrTx/>
              <a:buFontTx/>
              <a:buNone/>
              <a:tabLst>
                <a:tab pos="0" algn="l"/>
                <a:tab pos="425450" algn="l"/>
                <a:tab pos="852488" algn="l"/>
                <a:tab pos="1277938" algn="l"/>
                <a:tab pos="1704975" algn="l"/>
                <a:tab pos="2132013" algn="l"/>
                <a:tab pos="2559050" algn="l"/>
                <a:tab pos="2984500" algn="l"/>
                <a:tab pos="3411538" algn="l"/>
                <a:tab pos="3838575" algn="l"/>
                <a:tab pos="4265613" algn="l"/>
                <a:tab pos="4691063" algn="l"/>
                <a:tab pos="5118100" algn="l"/>
                <a:tab pos="5545138" algn="l"/>
                <a:tab pos="5972175" algn="l"/>
                <a:tab pos="6399213" algn="l"/>
                <a:tab pos="6824663" algn="l"/>
                <a:tab pos="7251700" algn="l"/>
                <a:tab pos="7678738" algn="l"/>
                <a:tab pos="8105775" algn="l"/>
                <a:tab pos="8531225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C2899C7D-B03A-4E86-BD50-A2F6A486C50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428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2899C7D-B03A-4E86-BD50-A2F6A486C50E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35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1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7A5D35-F34B-4997-9B21-AB2BD7979F9C}" type="slidenum">
              <a:rPr lang="en-GB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35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8FED6-89B8-41D4-9E76-C98C1858AE0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CA718-8774-46BB-ACF6-1D84123AAC9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7738" y="301625"/>
            <a:ext cx="2263775" cy="6443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2100" cy="6443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A9050-6D41-45D7-A019-DE4CF5CE551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58275" cy="1249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8E490-1E0E-4926-BF11-23D38EE9278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B8006-72AE-406B-A8BD-DDB6E564F80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B2506-F8AA-4B41-A04A-7C426E50B8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2937" cy="4976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8575" y="1768475"/>
            <a:ext cx="4452938" cy="4976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2EF07-542A-49E4-8BB6-14EE885D450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5A4AC-A9CC-4B38-991B-54AE3BE312B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52A15-9E0B-4B19-8B8C-71F71FBBB3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EBEE0-E91E-405C-B307-B349E48724B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DDE10-0A61-4CC2-838A-3729DC11ABA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19F97-8E49-46BD-87C3-54832701027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8275" cy="1249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58275" cy="4976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  <a:p>
            <a:pPr lvl="4"/>
            <a:r>
              <a:rPr lang="en-GB"/>
              <a:t>Fünfte Gliederungsebene</a:t>
            </a:r>
          </a:p>
          <a:p>
            <a:pPr lvl="4"/>
            <a:r>
              <a:rPr lang="en-GB"/>
              <a:t>Sechste Gliederungsebene</a:t>
            </a:r>
          </a:p>
          <a:p>
            <a:pPr lvl="4"/>
            <a:r>
              <a:rPr lang="en-GB"/>
              <a:t>Siebente Gliederungsebene</a:t>
            </a:r>
          </a:p>
          <a:p>
            <a:pPr lvl="4"/>
            <a:r>
              <a:rPr lang="en-GB"/>
              <a:t>Achte Gliederungsebene</a:t>
            </a:r>
          </a:p>
          <a:p>
            <a:pPr lvl="4"/>
            <a:r>
              <a:rPr lang="en-GB"/>
              <a:t>Neunte Gliederungsebene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35212" cy="50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82938" cy="50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35212" cy="50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CC0E126-E39F-4D07-AA49-22FCC5A9F3D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6.xml"/><Relationship Id="rId10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1838" r="5070" b="25848"/>
          <a:stretch>
            <a:fillRect/>
          </a:stretch>
        </p:blipFill>
        <p:spPr bwMode="auto">
          <a:xfrm>
            <a:off x="7695238" y="1115541"/>
            <a:ext cx="1953586" cy="42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D13939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/>
          </p:cNvSpPr>
          <p:nvPr/>
        </p:nvSpPr>
        <p:spPr bwMode="auto">
          <a:xfrm>
            <a:off x="5040312" y="4499917"/>
            <a:ext cx="4608512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44798" bIns="0">
            <a:spAutoFit/>
          </a:bodyPr>
          <a:lstStyle/>
          <a:p>
            <a:pPr marL="44295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School of Computing and Engineering</a:t>
            </a:r>
          </a:p>
          <a:p>
            <a:pPr marL="44295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University of West London, UK</a:t>
            </a:r>
          </a:p>
          <a:p>
            <a:endParaRPr lang="en-GB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Helvetica Neue Light" charset="0"/>
                <a:cs typeface="Helvetica Neue Light" charset="0"/>
                <a:sym typeface="Helvetica Neue Light" charset="0"/>
              </a:rPr>
              <a:t> Dr Massoud Zolgharni</a:t>
            </a:r>
          </a:p>
        </p:txBody>
      </p:sp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5040312" y="1730639"/>
            <a:ext cx="4896544" cy="22652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128975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9pPr>
          </a:lstStyle>
          <a:p>
            <a:pPr marL="44297" algn="l" eaLnBrk="1" hangingPunct="1"/>
            <a:r>
              <a:rPr lang="en-GB" sz="4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Artificial Intelligence</a:t>
            </a:r>
            <a:endParaRPr lang="en-GB" sz="4000" kern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marL="44297" algn="l" eaLnBrk="1" hangingPunct="1"/>
            <a:endParaRPr lang="en-GB" sz="2400" kern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marL="44297" algn="l" eaLnBrk="1" hangingPunct="1"/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Session 4:</a:t>
            </a:r>
          </a:p>
          <a:p>
            <a:pPr marL="44297" algn="l" eaLnBrk="1" hangingPunct="1"/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Constraint Satisfaction Problems</a:t>
            </a:r>
          </a:p>
          <a:p>
            <a:pPr marL="44297" algn="l" eaLnBrk="1" hangingPunct="1"/>
            <a:endParaRPr lang="en-US" sz="2800" kern="0" dirty="0">
              <a:latin typeface="Calibri" panose="020F050202020403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72" y="2158719"/>
            <a:ext cx="3096344" cy="23222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74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Real world CSPs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20E6C4C6-D4FA-405E-BE0B-C18C1AB61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397001"/>
            <a:ext cx="9098408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Scheduling problems: e.g., when can we all meet?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Timetabling problems: e.g., which class is offered when and where?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Assignment problems: e.g., who teaches what class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Hardware configuration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Transportation scheduling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Factory scheduling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Circuit layout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Fault diagnosis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… lots more!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Many real-world problems involve real-valued variables…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4" name="Picture 2" descr="C:\Users\Dan\Dropbox\Office\CS 188\Ketrina Art\CSPs\RealCSPs.png">
            <a:extLst>
              <a:ext uri="{FF2B5EF4-FFF2-40B4-BE49-F238E27FC236}">
                <a16:creationId xmlns:a16="http://schemas.microsoft.com/office/drawing/2014/main" xmlns="" id="{E6A625B6-EDAC-4F5C-8F81-F22250DAF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72160" y="2987749"/>
            <a:ext cx="6248400" cy="27781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610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Solving CSPs</a:t>
            </a:r>
          </a:p>
        </p:txBody>
      </p:sp>
      <p:pic>
        <p:nvPicPr>
          <p:cNvPr id="3" name="Picture 2" descr="C:\Users\Dan\Dropbox\Office\CS 188\Ketrina Art\CSPs\CSPsSearch.png">
            <a:extLst>
              <a:ext uri="{FF2B5EF4-FFF2-40B4-BE49-F238E27FC236}">
                <a16:creationId xmlns:a16="http://schemas.microsoft.com/office/drawing/2014/main" xmlns="" id="{32A51699-BBDF-4254-9366-52D49387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254" y="1691605"/>
            <a:ext cx="8866187" cy="4629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099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Standard Search Approach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86E28070-6A99-4703-9E99-A11A44029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768" y="1493837"/>
            <a:ext cx="6019800" cy="516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defTabSz="914400">
              <a:lnSpc>
                <a:spcPct val="80000"/>
              </a:lnSpc>
              <a:buClr>
                <a:srgbClr val="333399"/>
              </a:buClr>
              <a:buSzTx/>
            </a:pPr>
            <a:r>
              <a:rPr lang="en-US" sz="2800" kern="0" dirty="0">
                <a:solidFill>
                  <a:srgbClr val="333399"/>
                </a:solidFill>
              </a:rPr>
              <a:t>Start with the straightforward, naïve approach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States defined by the values assigned so far (partial assignments)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Initial state: the empty assignment, {}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Successor function: assign a value to an unassigned variable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Goal test: the current assignment is complete and satisfies all constraints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lvl="0" defTabSz="914400">
              <a:lnSpc>
                <a:spcPct val="80000"/>
              </a:lnSpc>
              <a:buClr>
                <a:srgbClr val="333399"/>
              </a:buClr>
              <a:buSzTx/>
            </a:pPr>
            <a:r>
              <a:rPr lang="en-GB" sz="2800" kern="0" dirty="0">
                <a:solidFill>
                  <a:srgbClr val="333399"/>
                </a:solidFill>
              </a:rPr>
              <a:t>Every solution appears at depth </a:t>
            </a:r>
            <a:r>
              <a:rPr lang="en-GB" sz="2800" i="1" kern="0" dirty="0">
                <a:solidFill>
                  <a:srgbClr val="333399"/>
                </a:solidFill>
              </a:rPr>
              <a:t>n</a:t>
            </a:r>
            <a:r>
              <a:rPr lang="en-GB" sz="2800" kern="0" dirty="0">
                <a:solidFill>
                  <a:srgbClr val="333399"/>
                </a:solidFill>
              </a:rPr>
              <a:t> with </a:t>
            </a:r>
            <a:r>
              <a:rPr lang="en-GB" sz="2800" i="1" kern="0" dirty="0">
                <a:solidFill>
                  <a:srgbClr val="333399"/>
                </a:solidFill>
              </a:rPr>
              <a:t>n</a:t>
            </a:r>
            <a:r>
              <a:rPr lang="en-GB" sz="2800" kern="0" dirty="0">
                <a:solidFill>
                  <a:srgbClr val="333399"/>
                </a:solidFill>
              </a:rPr>
              <a:t> variables </a:t>
            </a:r>
          </a:p>
          <a:p>
            <a:pPr marL="0" lvl="0" indent="0" defTabSz="914400">
              <a:lnSpc>
                <a:spcPct val="80000"/>
              </a:lnSpc>
              <a:buClr>
                <a:srgbClr val="333399"/>
              </a:buClr>
              <a:buSzTx/>
              <a:buNone/>
            </a:pPr>
            <a:r>
              <a:rPr lang="en-GB" sz="2800" kern="0" dirty="0">
                <a:solidFill>
                  <a:srgbClr val="333399"/>
                </a:solidFill>
              </a:rPr>
              <a:t>	-&gt; use depth-first search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4" name="Picture 4" descr="C:\Users\Dan\Dropbox\Office\CS 188\Ketrina Art\CSPs\ConstraintChecking.png">
            <a:extLst>
              <a:ext uri="{FF2B5EF4-FFF2-40B4-BE49-F238E27FC236}">
                <a16:creationId xmlns:a16="http://schemas.microsoft.com/office/drawing/2014/main" xmlns="" id="{D67794E7-F0F8-4829-A597-1ECBB153B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14098" y="658639"/>
            <a:ext cx="4179997" cy="3252515"/>
          </a:xfrm>
          <a:prstGeom prst="rect">
            <a:avLst/>
          </a:prstGeom>
          <a:noFill/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899ACEFF-2608-0841-AE22-7D1B4F2DE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78" t="520"/>
          <a:stretch>
            <a:fillRect/>
          </a:stretch>
        </p:blipFill>
        <p:spPr bwMode="auto">
          <a:xfrm>
            <a:off x="6048422" y="4076997"/>
            <a:ext cx="3911347" cy="33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611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Backtracking Search</a:t>
            </a:r>
          </a:p>
        </p:txBody>
      </p:sp>
      <p:pic>
        <p:nvPicPr>
          <p:cNvPr id="3" name="Picture 3" descr="C:\Users\Dan\Dropbox\Office\CS 188\Ketrina Art\CSPs\Backtracking.png">
            <a:extLst>
              <a:ext uri="{FF2B5EF4-FFF2-40B4-BE49-F238E27FC236}">
                <a16:creationId xmlns:a16="http://schemas.microsoft.com/office/drawing/2014/main" xmlns="" id="{68D75FCA-2F1E-46F3-856E-CF14E1B6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1748" y="2051645"/>
            <a:ext cx="7315200" cy="4278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214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F63C00C7-4D57-8048-8A57-C7520444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78" t="520"/>
          <a:stretch>
            <a:fillRect/>
          </a:stretch>
        </p:blipFill>
        <p:spPr bwMode="auto">
          <a:xfrm>
            <a:off x="6048424" y="4019515"/>
            <a:ext cx="3911347" cy="33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Backtracking Search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F4B726D1-0E4F-407D-B7B3-455D66CC1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48" y="1043533"/>
            <a:ext cx="9829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Backtracking search is the basic uninformed algorithm for solving CSPs</a:t>
            </a:r>
          </a:p>
          <a:p>
            <a:pPr marL="1600120" marR="0" lvl="3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Idea 1: One variable at a time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Variable assignments are commutative, so fix ordering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I.e., [WA = red then NT = green] same as [NT = green then WA = red]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Only need to consider assignments to a single variable at each step</a:t>
            </a:r>
          </a:p>
          <a:p>
            <a:pPr marL="1600120" marR="0" lvl="3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Idea 2: Check constraints as you go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I.e. consider only values which do not conflict with previous assignments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Might have to do some computation to check the constraints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“Incremental goal test”</a:t>
            </a:r>
          </a:p>
          <a:p>
            <a:pPr marL="1600120" marR="0" lvl="3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Depth-first search with these two improvements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is called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backtracking search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(not the best name)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8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Backtracking Search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7BCF2EA5-FDEB-4A38-AE7B-AB28E7C4E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905" y="1367569"/>
            <a:ext cx="987681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778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Backtracking in a state tree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84F95F6-5DE4-431A-91E5-6191884C0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3584" y="104857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40032E2E-B09E-4C52-892B-D03E85C56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3888184" y="1075183"/>
            <a:ext cx="3846420" cy="204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27EB69C5-FEB7-404C-B8E4-10CBE95C5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045502" y="1075183"/>
            <a:ext cx="4534647" cy="336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5B44657C-183D-4E14-9C19-D5B201284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175925" y="108414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Users\Dan\Dropbox\Office\CS 188\Ketrina Art\CSPs\Backtracking.png">
            <a:extLst>
              <a:ext uri="{FF2B5EF4-FFF2-40B4-BE49-F238E27FC236}">
                <a16:creationId xmlns:a16="http://schemas.microsoft.com/office/drawing/2014/main" xmlns="" id="{B2AEF755-9D17-4E5F-B5D9-F3F72317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103" y="3810588"/>
            <a:ext cx="4572000" cy="2673904"/>
          </a:xfrm>
          <a:prstGeom prst="rect">
            <a:avLst/>
          </a:prstGeom>
          <a:noFill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23DB1333-6115-436F-80D2-347C3B6DA9BA}"/>
              </a:ext>
            </a:extLst>
          </p:cNvPr>
          <p:cNvGrpSpPr/>
          <p:nvPr/>
        </p:nvGrpSpPr>
        <p:grpSpPr>
          <a:xfrm>
            <a:off x="371200" y="2754959"/>
            <a:ext cx="4036973" cy="1122871"/>
            <a:chOff x="371200" y="2754959"/>
            <a:chExt cx="4036973" cy="112287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858EC556-3804-477F-8A28-6E5042995E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79981" y="3123993"/>
              <a:ext cx="1728192" cy="192402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85A1A4B-7413-488D-B3B4-4F55ACEBFF12}"/>
                </a:ext>
              </a:extLst>
            </p:cNvPr>
            <p:cNvSpPr txBox="1"/>
            <p:nvPr/>
          </p:nvSpPr>
          <p:spPr>
            <a:xfrm>
              <a:off x="371200" y="2754959"/>
              <a:ext cx="2739873" cy="1122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3</a:t>
              </a:r>
              <a:r>
                <a:rPr lang="en-GB" baseline="30000" dirty="0">
                  <a:solidFill>
                    <a:srgbClr val="0070C0"/>
                  </a:solidFill>
                </a:rPr>
                <a:t>rd</a:t>
              </a:r>
              <a:r>
                <a:rPr lang="en-GB" dirty="0">
                  <a:solidFill>
                    <a:srgbClr val="0070C0"/>
                  </a:solidFill>
                </a:rPr>
                <a:t> successor and all tree beneath it can be removed by checking (violates the constraint)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5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>
            <a:extLst>
              <a:ext uri="{FF2B5EF4-FFF2-40B4-BE49-F238E27FC236}">
                <a16:creationId xmlns:a16="http://schemas.microsoft.com/office/drawing/2014/main" xmlns="" id="{15D9794E-87C2-498D-B436-9FF4D2A2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0625" t="52500" r="2500" b="2500"/>
          <a:stretch>
            <a:fillRect/>
          </a:stretch>
        </p:blipFill>
        <p:spPr bwMode="auto">
          <a:xfrm>
            <a:off x="5822057" y="4427909"/>
            <a:ext cx="4114800" cy="296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Improving Backtracking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3491B675-A4E2-4233-AC97-4A0648614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768" y="1115541"/>
            <a:ext cx="8229600" cy="355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Ordering: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Which variable should be assigned next?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In what order should its values be tried?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Filtering: Can we detect inevitable failure early?</a:t>
            </a:r>
          </a:p>
          <a:p>
            <a:pPr marL="457176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48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Filtering</a:t>
            </a:r>
          </a:p>
        </p:txBody>
      </p:sp>
      <p:pic>
        <p:nvPicPr>
          <p:cNvPr id="3" name="Picture 2" descr="C:\Users\Dan\Dropbox\Office\CS 188\Ketrina Art\CSPs\Filtering.png">
            <a:extLst>
              <a:ext uri="{FF2B5EF4-FFF2-40B4-BE49-F238E27FC236}">
                <a16:creationId xmlns:a16="http://schemas.microsoft.com/office/drawing/2014/main" xmlns="" id="{A9DFCE43-31D8-4C6A-B42F-D2C9DE12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0642" y="1619597"/>
            <a:ext cx="7237412" cy="405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4986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Forward Checking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9AEEC19-87CC-4D72-8FD5-DE8F52753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0" y="940974"/>
            <a:ext cx="9721080" cy="168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defTabSz="914400">
              <a:lnSpc>
                <a:spcPct val="100000"/>
              </a:lnSpc>
              <a:buClr>
                <a:srgbClr val="333399"/>
              </a:buClr>
              <a:buSzTx/>
            </a:pPr>
            <a:r>
              <a:rPr lang="en-GB" sz="2400" kern="0" dirty="0">
                <a:solidFill>
                  <a:srgbClr val="333399"/>
                </a:solidFill>
              </a:rPr>
              <a:t>Keep track of remaining legal values for unassigned variables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Cross off values that violate a constraint when added to the existing assignment (ruling out candidates for the variables not assigned yet)</a:t>
            </a:r>
          </a:p>
          <a:p>
            <a:pPr lvl="0" defTabSz="914400">
              <a:lnSpc>
                <a:spcPct val="100000"/>
              </a:lnSpc>
              <a:buClr>
                <a:srgbClr val="333399"/>
              </a:buClr>
              <a:buSzTx/>
            </a:pPr>
            <a:r>
              <a:rPr lang="en-GB" sz="2400" kern="0" dirty="0">
                <a:solidFill>
                  <a:srgbClr val="333399"/>
                </a:solidFill>
              </a:rPr>
              <a:t>Terminate search when any variable has no legal values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AF4C9B22-D0FD-461E-B991-A687EA08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9502" b="67024"/>
          <a:stretch>
            <a:fillRect/>
          </a:stretch>
        </p:blipFill>
        <p:spPr bwMode="auto">
          <a:xfrm>
            <a:off x="700136" y="3070373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EF8AE6-8AE1-4135-BD29-B8D84ECA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35036" r="14557"/>
          <a:stretch>
            <a:fillRect/>
          </a:stretch>
        </p:blipFill>
        <p:spPr bwMode="auto">
          <a:xfrm>
            <a:off x="1385937" y="4289574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3">
            <a:extLst>
              <a:ext uri="{FF2B5EF4-FFF2-40B4-BE49-F238E27FC236}">
                <a16:creationId xmlns:a16="http://schemas.microsoft.com/office/drawing/2014/main" xmlns="" id="{7AB3F4D5-5273-459B-883A-232DD8E56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091" y="338862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WA</a:t>
            </a: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xmlns="" id="{0D14138C-4F5F-4CDB-BE5D-CA5EE7BBC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326" y="352309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SA</a:t>
            </a:r>
          </a:p>
        </p:txBody>
      </p:sp>
      <p:sp>
        <p:nvSpPr>
          <p:cNvPr id="8" name="Text Box 25">
            <a:extLst>
              <a:ext uri="{FF2B5EF4-FFF2-40B4-BE49-F238E27FC236}">
                <a16:creationId xmlns:a16="http://schemas.microsoft.com/office/drawing/2014/main" xmlns="" id="{C9CBB8C0-502B-4D26-AB29-82A3F704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057" y="327544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NT</a:t>
            </a:r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xmlns="" id="{12CFE0CA-2768-4111-9033-85AB9FEBA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3091" y="331242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Q</a:t>
            </a:r>
          </a:p>
        </p:txBody>
      </p:sp>
      <p:sp>
        <p:nvSpPr>
          <p:cNvPr id="10" name="Text Box 27">
            <a:extLst>
              <a:ext uri="{FF2B5EF4-FFF2-40B4-BE49-F238E27FC236}">
                <a16:creationId xmlns:a16="http://schemas.microsoft.com/office/drawing/2014/main" xmlns="" id="{2BA49618-3BDC-48FF-B16C-EA55EA25A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571" y="3617225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NSW</a:t>
            </a:r>
          </a:p>
        </p:txBody>
      </p:sp>
      <p:sp>
        <p:nvSpPr>
          <p:cNvPr id="11" name="Text Box 28">
            <a:extLst>
              <a:ext uri="{FF2B5EF4-FFF2-40B4-BE49-F238E27FC236}">
                <a16:creationId xmlns:a16="http://schemas.microsoft.com/office/drawing/2014/main" xmlns="" id="{1A55A254-1E3E-4E77-9728-2F43B503B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467" y="380996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V</a:t>
            </a: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xmlns="" id="{555E1990-D8C4-430C-9A34-222FA04C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336" y="5280173"/>
            <a:ext cx="8382000" cy="1447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13" name="Rectangle 30">
            <a:extLst>
              <a:ext uri="{FF2B5EF4-FFF2-40B4-BE49-F238E27FC236}">
                <a16:creationId xmlns:a16="http://schemas.microsoft.com/office/drawing/2014/main" xmlns="" id="{B938C353-2C08-43C1-9FDD-E2A8C2D9D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336" y="5737373"/>
            <a:ext cx="83820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xmlns="" id="{36CC15E6-8D36-41E0-923F-C22218FBF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336" y="6261808"/>
            <a:ext cx="8382000" cy="533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xmlns="" id="{36A7527E-E060-41F7-9AF7-C475BFA07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736" y="2917973"/>
            <a:ext cx="5486400" cy="1295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17" name="Rectangle 33">
            <a:extLst>
              <a:ext uri="{FF2B5EF4-FFF2-40B4-BE49-F238E27FC236}">
                <a16:creationId xmlns:a16="http://schemas.microsoft.com/office/drawing/2014/main" xmlns="" id="{C7EBBC31-6CDF-4607-A352-42DBD3DE2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336" y="2917973"/>
            <a:ext cx="3886200" cy="1295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xmlns="" id="{84051CAE-5A9C-444E-B20A-83BDFD1DF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867" y="2917973"/>
            <a:ext cx="2286000" cy="1295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7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39F4BAE-AC9F-4471-B7BE-EE4445083112}"/>
              </a:ext>
            </a:extLst>
          </p:cNvPr>
          <p:cNvSpPr txBox="1"/>
          <p:nvPr/>
        </p:nvSpPr>
        <p:spPr>
          <a:xfrm>
            <a:off x="0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Constraint Satisfaction Problems</a:t>
            </a:r>
          </a:p>
        </p:txBody>
      </p:sp>
      <p:pic>
        <p:nvPicPr>
          <p:cNvPr id="6" name="Picture 3" descr="C:\Users\Dan\Dropbox\Office\CS 188\Ketrina Art\CSPs\Lecture4-CSPs-noshadow.png">
            <a:extLst>
              <a:ext uri="{FF2B5EF4-FFF2-40B4-BE49-F238E27FC236}">
                <a16:creationId xmlns:a16="http://schemas.microsoft.com/office/drawing/2014/main" xmlns="" id="{BDC197A4-1FFC-4577-B4EC-974769AE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181"/>
          <a:stretch>
            <a:fillRect/>
          </a:stretch>
        </p:blipFill>
        <p:spPr bwMode="auto">
          <a:xfrm>
            <a:off x="2168574" y="2411685"/>
            <a:ext cx="5743476" cy="3809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3406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australia-csp">
            <a:extLst>
              <a:ext uri="{FF2B5EF4-FFF2-40B4-BE49-F238E27FC236}">
                <a16:creationId xmlns:a16="http://schemas.microsoft.com/office/drawing/2014/main" xmlns="" id="{67D0A6BE-71F0-40A4-9DFD-B3710E60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38" y="3847030"/>
            <a:ext cx="3108509" cy="26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Constraint Propagation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0CA8FD8B-538A-48AF-8C35-BB4567E4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0" t="42619" r="14586"/>
          <a:stretch>
            <a:fillRect/>
          </a:stretch>
        </p:blipFill>
        <p:spPr bwMode="auto">
          <a:xfrm>
            <a:off x="3312120" y="2483693"/>
            <a:ext cx="6373906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A072DA-4DE8-4E35-98DE-86F545DE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3061" t="470" r="31633" b="65372"/>
          <a:stretch>
            <a:fillRect/>
          </a:stretch>
        </p:blipFill>
        <p:spPr bwMode="auto">
          <a:xfrm>
            <a:off x="492720" y="2712293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3">
            <a:extLst>
              <a:ext uri="{FF2B5EF4-FFF2-40B4-BE49-F238E27FC236}">
                <a16:creationId xmlns:a16="http://schemas.microsoft.com/office/drawing/2014/main" xmlns="" id="{AC59DDB9-3BCF-4E40-A963-E5C15FEF6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82" y="3192045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xmlns="" id="{2C8D3CC9-2FD3-4667-B87D-E9E982C29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520" y="3302843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8" name="Text Box 25">
            <a:extLst>
              <a:ext uri="{FF2B5EF4-FFF2-40B4-BE49-F238E27FC236}">
                <a16:creationId xmlns:a16="http://schemas.microsoft.com/office/drawing/2014/main" xmlns="" id="{A397C6AF-E3BF-4C47-BDD3-8BEAD10AB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320" y="2963445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xmlns="" id="{515A6ACB-5C22-4856-9E82-F77111B79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520" y="3039645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10" name="Text Box 27">
            <a:extLst>
              <a:ext uri="{FF2B5EF4-FFF2-40B4-BE49-F238E27FC236}">
                <a16:creationId xmlns:a16="http://schemas.microsoft.com/office/drawing/2014/main" xmlns="" id="{D17F8003-6FF0-428F-9512-1F335AC59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720" y="344739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11" name="Text Box 28">
            <a:extLst>
              <a:ext uri="{FF2B5EF4-FFF2-40B4-BE49-F238E27FC236}">
                <a16:creationId xmlns:a16="http://schemas.microsoft.com/office/drawing/2014/main" xmlns="" id="{965A8677-2E1D-44BB-84A6-7782B256A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950" y="3685105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xmlns="" id="{FDCB5863-B766-4A6A-8225-886C8BD2A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15255"/>
            <a:ext cx="9686026" cy="596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Forward checking propagates information from assigned to unassigned variables, but doesn't provide early detection for all failures: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lang="en-US" sz="2400" kern="0" dirty="0">
              <a:solidFill>
                <a:srgbClr val="333399"/>
              </a:solidFill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NT and SA cannot both be blue!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Why didn’t we detect this yet?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400" kern="0" dirty="0">
                <a:solidFill>
                  <a:srgbClr val="333399"/>
                </a:solidFill>
              </a:rPr>
              <a:t>In forward checking, we do not detect failure until upon assignment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Constraint propagation: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reason from constraint to constraint</a:t>
            </a:r>
          </a:p>
        </p:txBody>
      </p:sp>
    </p:spTree>
    <p:extLst>
      <p:ext uri="{BB962C8B-B14F-4D97-AF65-F5344CB8AC3E}">
        <p14:creationId xmlns:p14="http://schemas.microsoft.com/office/powerpoint/2010/main" val="22049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Consistency of A Single Arc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2DDCD447-A7C6-4AC4-A531-B2B083F6B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768" y="971525"/>
            <a:ext cx="957706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 arc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X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Symbol" pitchFamily="18" charset="2"/>
              </a:rPr>
              <a:t>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Y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consistent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if for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every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in the tail there is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some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in the head which could be assigned without violating a constraint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lang="en-US" sz="2400" kern="0" dirty="0">
              <a:solidFill>
                <a:srgbClr val="333399"/>
              </a:solidFill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Forward checking: Enforcing consistency of arcs pointing to each new assignment; but we want to do for non-assignments as well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22F0F62B-CB84-45BA-B787-6C627B63F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460896" y="2097757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xmlns="" id="{D6192BF6-0FD2-415A-8465-CC6CBFD72649}"/>
              </a:ext>
            </a:extLst>
          </p:cNvPr>
          <p:cNvSpPr>
            <a:spLocks/>
          </p:cNvSpPr>
          <p:nvPr/>
        </p:nvSpPr>
        <p:spPr bwMode="auto">
          <a:xfrm>
            <a:off x="3544755" y="3088357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xmlns="" id="{C7CE7A1C-0C57-4178-8BCE-3BABFD585CEA}"/>
              </a:ext>
            </a:extLst>
          </p:cNvPr>
          <p:cNvSpPr>
            <a:spLocks/>
          </p:cNvSpPr>
          <p:nvPr/>
        </p:nvSpPr>
        <p:spPr bwMode="auto">
          <a:xfrm>
            <a:off x="3544755" y="3088357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581C3E0-9FDF-4F8F-B6E5-0F1BBA676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896" y="5450557"/>
            <a:ext cx="3200400" cy="461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400" i="1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Delete from the tail!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1DF581BB-D688-48B3-A411-5D6D441E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3105484" y="2250157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9B6B72C8-6CDE-47C7-A47C-B64FE4F59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3239955" y="2707357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Dan\Dropbox\Office\CS 188\Ketrina Art\CSPs\ArcConsistency.png">
            <a:extLst>
              <a:ext uri="{FF2B5EF4-FFF2-40B4-BE49-F238E27FC236}">
                <a16:creationId xmlns:a16="http://schemas.microsoft.com/office/drawing/2014/main" xmlns="" id="{24EE9FF6-C09D-459B-B0D4-CB65C9028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8765" y="3697957"/>
            <a:ext cx="4200131" cy="1747370"/>
          </a:xfrm>
          <a:prstGeom prst="rect">
            <a:avLst/>
          </a:prstGeom>
          <a:noFill/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xmlns="" id="{165CEFAE-002C-4A3E-A0A8-E578289EE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58" y="2586333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WA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xmlns="" id="{9518ED21-2DC5-4405-A0AA-A647137AA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696" y="2688307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SA</a:t>
            </a:r>
          </a:p>
        </p:txBody>
      </p:sp>
      <p:sp>
        <p:nvSpPr>
          <p:cNvPr id="13" name="Text Box 25">
            <a:extLst>
              <a:ext uri="{FF2B5EF4-FFF2-40B4-BE49-F238E27FC236}">
                <a16:creationId xmlns:a16="http://schemas.microsoft.com/office/drawing/2014/main" xmlns="" id="{B6274095-D8AC-48A0-84A8-B98FA526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496" y="2357733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NT</a:t>
            </a:r>
          </a:p>
        </p:txBody>
      </p:sp>
      <p:sp>
        <p:nvSpPr>
          <p:cNvPr id="14" name="Text Box 26">
            <a:extLst>
              <a:ext uri="{FF2B5EF4-FFF2-40B4-BE49-F238E27FC236}">
                <a16:creationId xmlns:a16="http://schemas.microsoft.com/office/drawing/2014/main" xmlns="" id="{784FE727-8D87-45B7-A33C-2E6077C48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696" y="2433933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Q</a:t>
            </a:r>
          </a:p>
        </p:txBody>
      </p:sp>
      <p:sp>
        <p:nvSpPr>
          <p:cNvPr id="15" name="Text Box 27">
            <a:extLst>
              <a:ext uri="{FF2B5EF4-FFF2-40B4-BE49-F238E27FC236}">
                <a16:creationId xmlns:a16="http://schemas.microsoft.com/office/drawing/2014/main" xmlns="" id="{5D0A6051-9981-4552-BCC1-8A8088981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001" y="2832863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NSW</a:t>
            </a:r>
          </a:p>
        </p:txBody>
      </p:sp>
      <p:sp>
        <p:nvSpPr>
          <p:cNvPr id="17" name="Text Box 28">
            <a:extLst>
              <a:ext uri="{FF2B5EF4-FFF2-40B4-BE49-F238E27FC236}">
                <a16:creationId xmlns:a16="http://schemas.microsoft.com/office/drawing/2014/main" xmlns="" id="{350DE476-C0FC-4C51-9620-BFDADCA7B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66" y="3088358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79D31D1-A633-9E4E-AFD6-B40A5FC32573}"/>
              </a:ext>
            </a:extLst>
          </p:cNvPr>
          <p:cNvSpPr/>
          <p:nvPr/>
        </p:nvSpPr>
        <p:spPr bwMode="auto">
          <a:xfrm>
            <a:off x="4212626" y="2681788"/>
            <a:ext cx="288032" cy="2541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Arc Consistency of an Entire CSP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413F6904-E83C-492D-8A53-94E6B0977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47712" y="2231937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E67A3CB-A420-4C3D-BFAE-BA2DFBF65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77" y="1187549"/>
            <a:ext cx="9858672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simple form of propagation makes sure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all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arcs are consistent: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Important: If X loses a value, every arc pointing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to it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need to be rechecked!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Arc consistency detects failure earlier than forward checking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Can be run as a preprocessor or after each assignment 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What’s the downside of enforcing arc consistency?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8A59F1-8F56-4E11-A3AF-64714C80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2738512" y="2384337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B51179D7-3219-4F56-B460-97A54AA75700}"/>
              </a:ext>
            </a:extLst>
          </p:cNvPr>
          <p:cNvSpPr>
            <a:spLocks/>
          </p:cNvSpPr>
          <p:nvPr/>
        </p:nvSpPr>
        <p:spPr bwMode="auto">
          <a:xfrm>
            <a:off x="6989650" y="3374937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xmlns="" id="{31CFB0C7-05AD-4A2E-B709-92DB79AF49C9}"/>
              </a:ext>
            </a:extLst>
          </p:cNvPr>
          <p:cNvSpPr>
            <a:spLocks/>
          </p:cNvSpPr>
          <p:nvPr/>
        </p:nvSpPr>
        <p:spPr bwMode="auto">
          <a:xfrm>
            <a:off x="6989650" y="3374937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 type="triangle" w="lg" len="med"/>
            <a:tailEnd type="none" w="lg" len="med"/>
          </a:ln>
        </p:spPr>
        <p:txBody>
          <a:bodyPr lIns="91438" tIns="45719" rIns="91438" bIns="45719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xmlns="" id="{14A9718D-2A79-404C-98DD-3C0CA875B55C}"/>
              </a:ext>
            </a:extLst>
          </p:cNvPr>
          <p:cNvSpPr>
            <a:spLocks/>
          </p:cNvSpPr>
          <p:nvPr/>
        </p:nvSpPr>
        <p:spPr bwMode="auto">
          <a:xfrm>
            <a:off x="6989650" y="3374937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xmlns="" id="{31BE3C85-8F43-48A8-9DD3-A70E80715871}"/>
              </a:ext>
            </a:extLst>
          </p:cNvPr>
          <p:cNvSpPr>
            <a:spLocks/>
          </p:cNvSpPr>
          <p:nvPr/>
        </p:nvSpPr>
        <p:spPr bwMode="auto">
          <a:xfrm>
            <a:off x="4627450" y="3374937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xmlns="" id="{6E921FA0-A449-485D-B89C-2687C9A2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648" y="6251918"/>
            <a:ext cx="1905000" cy="1200327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Remember: Delete from  the tail!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xmlns="" id="{0BF26F0B-7085-43B5-8294-928ABFE12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74" y="2765337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WA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xmlns="" id="{3CC27BC4-2FC7-4929-9B35-664537991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12" y="2841537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SA</a:t>
            </a:r>
          </a:p>
        </p:txBody>
      </p:sp>
      <p:sp>
        <p:nvSpPr>
          <p:cNvPr id="13" name="Text Box 25">
            <a:extLst>
              <a:ext uri="{FF2B5EF4-FFF2-40B4-BE49-F238E27FC236}">
                <a16:creationId xmlns:a16="http://schemas.microsoft.com/office/drawing/2014/main" xmlns="" id="{FBF61511-CEFA-4DAD-BA5F-6D12DD68E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312" y="2536737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NT</a:t>
            </a:r>
          </a:p>
        </p:txBody>
      </p:sp>
      <p:sp>
        <p:nvSpPr>
          <p:cNvPr id="14" name="Text Box 26">
            <a:extLst>
              <a:ext uri="{FF2B5EF4-FFF2-40B4-BE49-F238E27FC236}">
                <a16:creationId xmlns:a16="http://schemas.microsoft.com/office/drawing/2014/main" xmlns="" id="{126CB917-47B9-4787-831F-C7F26673D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372" y="2603972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Q</a:t>
            </a:r>
          </a:p>
        </p:txBody>
      </p:sp>
      <p:sp>
        <p:nvSpPr>
          <p:cNvPr id="15" name="Text Box 27">
            <a:extLst>
              <a:ext uri="{FF2B5EF4-FFF2-40B4-BE49-F238E27FC236}">
                <a16:creationId xmlns:a16="http://schemas.microsoft.com/office/drawing/2014/main" xmlns="" id="{87EA803A-5BCD-4E93-887C-481CDC9D7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747" y="3011867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NSW</a:t>
            </a:r>
          </a:p>
        </p:txBody>
      </p:sp>
      <p:sp>
        <p:nvSpPr>
          <p:cNvPr id="17" name="Text Box 28">
            <a:extLst>
              <a:ext uri="{FF2B5EF4-FFF2-40B4-BE49-F238E27FC236}">
                <a16:creationId xmlns:a16="http://schemas.microsoft.com/office/drawing/2014/main" xmlns="" id="{43D1522D-BD05-4228-82D2-465AF6491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012" y="3240467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5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215205F-8525-4AD6-B9C0-B3CB822693D7}"/>
              </a:ext>
            </a:extLst>
          </p:cNvPr>
          <p:cNvSpPr txBox="1"/>
          <p:nvPr/>
        </p:nvSpPr>
        <p:spPr>
          <a:xfrm>
            <a:off x="6989650" y="1647602"/>
            <a:ext cx="308001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Start movie halfway through (partially assigned)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05096CF-EA42-4202-9947-4269C801A24D}"/>
              </a:ext>
            </a:extLst>
          </p:cNvPr>
          <p:cNvSpPr/>
          <p:nvPr/>
        </p:nvSpPr>
        <p:spPr bwMode="auto">
          <a:xfrm>
            <a:off x="7071323" y="2927822"/>
            <a:ext cx="288032" cy="2759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effectLst/>
              <a:latin typeface="Arial" charset="0"/>
              <a:ea typeface="SimSun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8420FE4-F81B-43F2-A718-FFD1841F21DA}"/>
              </a:ext>
            </a:extLst>
          </p:cNvPr>
          <p:cNvSpPr/>
          <p:nvPr/>
        </p:nvSpPr>
        <p:spPr bwMode="auto">
          <a:xfrm>
            <a:off x="7560592" y="2928656"/>
            <a:ext cx="288032" cy="2759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effectLst/>
              <a:latin typeface="Arial" charset="0"/>
              <a:ea typeface="SimSun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FDFE01C-7279-4F2D-90D7-C1332F04C48C}"/>
              </a:ext>
            </a:extLst>
          </p:cNvPr>
          <p:cNvSpPr/>
          <p:nvPr/>
        </p:nvSpPr>
        <p:spPr bwMode="auto">
          <a:xfrm>
            <a:off x="9432800" y="2927822"/>
            <a:ext cx="288032" cy="2759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2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8" grpId="2" animBg="1"/>
      <p:bldP spid="8" grpId="3" animBg="1"/>
      <p:bldP spid="9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Enforcing Arc Consistency in a CSP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68188CA9-71D3-4E4C-8F3C-F6D5FA6D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71" y="1187549"/>
            <a:ext cx="9907681" cy="589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642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Ordering</a:t>
            </a:r>
          </a:p>
        </p:txBody>
      </p:sp>
      <p:pic>
        <p:nvPicPr>
          <p:cNvPr id="3" name="Picture 2" descr="C:\Users\Dan\Dropbox\Office\CS 188\Ketrina Art\CSPs\Ordering.png">
            <a:extLst>
              <a:ext uri="{FF2B5EF4-FFF2-40B4-BE49-F238E27FC236}">
                <a16:creationId xmlns:a16="http://schemas.microsoft.com/office/drawing/2014/main" xmlns="" id="{F9172B32-8097-44E6-A930-C094259A0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969" y="1835621"/>
            <a:ext cx="8718688" cy="41852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6844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Ordering: Minimum Remaining Values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E8307327-CB41-4E6A-A5BC-1520E46B2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76" y="1371600"/>
            <a:ext cx="9649072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Variable Ordering: Minimum remaining values (MRV):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Choose the variable with the fewest legal left values in its domain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Why min rather than max?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Also called “most constrained variable”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“Fail-fast” ordering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None/>
              <a:tabLst/>
              <a:defRPr/>
            </a:pPr>
            <a:r>
              <a:rPr lang="en-US" sz="2800" kern="0" dirty="0">
                <a:solidFill>
                  <a:srgbClr val="333399"/>
                </a:solidFill>
              </a:rPr>
              <a:t>     You have to deal with all variables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None/>
              <a:tabLst/>
              <a:defRPr/>
            </a:pPr>
            <a:r>
              <a:rPr lang="en-US" sz="2800" kern="0" dirty="0">
                <a:solidFill>
                  <a:srgbClr val="333399"/>
                </a:solidFill>
              </a:rPr>
              <a:t>     do the hard one now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27535B8B-ECDB-4B10-8E65-AE33FFBD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76" t="2130"/>
          <a:stretch>
            <a:fillRect/>
          </a:stretch>
        </p:blipFill>
        <p:spPr bwMode="auto">
          <a:xfrm>
            <a:off x="818613" y="2672975"/>
            <a:ext cx="843532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2F15CCE-739D-486F-950B-FC25912F0F69}"/>
              </a:ext>
            </a:extLst>
          </p:cNvPr>
          <p:cNvSpPr/>
          <p:nvPr/>
        </p:nvSpPr>
        <p:spPr>
          <a:xfrm>
            <a:off x="2454672" y="2641599"/>
            <a:ext cx="2209800" cy="15240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2F9EA6-E7AB-4FC7-BB12-E52302700C53}"/>
              </a:ext>
            </a:extLst>
          </p:cNvPr>
          <p:cNvSpPr/>
          <p:nvPr/>
        </p:nvSpPr>
        <p:spPr>
          <a:xfrm>
            <a:off x="4664472" y="2565399"/>
            <a:ext cx="2286000" cy="15240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66B975-FDFF-4858-ADEA-0B7D89ED6AB1}"/>
              </a:ext>
            </a:extLst>
          </p:cNvPr>
          <p:cNvSpPr/>
          <p:nvPr/>
        </p:nvSpPr>
        <p:spPr>
          <a:xfrm>
            <a:off x="6950472" y="2489199"/>
            <a:ext cx="2286000" cy="16764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679A943-B853-4D47-ADBF-D47A7CA661E3}"/>
              </a:ext>
            </a:extLst>
          </p:cNvPr>
          <p:cNvGrpSpPr/>
          <p:nvPr/>
        </p:nvGrpSpPr>
        <p:grpSpPr>
          <a:xfrm>
            <a:off x="5681971" y="5299716"/>
            <a:ext cx="4387690" cy="2128119"/>
            <a:chOff x="5681971" y="5299716"/>
            <a:chExt cx="4387690" cy="2128119"/>
          </a:xfrm>
        </p:grpSpPr>
        <p:pic>
          <p:nvPicPr>
            <p:cNvPr id="8" name="Picture 2" descr="C:\Users\Dan\Dropbox\Office\CS 188\Ketrina Art\CSPs\MRV.png">
              <a:extLst>
                <a:ext uri="{FF2B5EF4-FFF2-40B4-BE49-F238E27FC236}">
                  <a16:creationId xmlns:a16="http://schemas.microsoft.com/office/drawing/2014/main" xmlns="" id="{898B21C8-FF6B-4514-AA4F-C6ABB4C7A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88396" y="5299716"/>
              <a:ext cx="4381265" cy="2099272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372EF64-FB4A-4F59-8378-3FFB1BE64C73}"/>
                </a:ext>
              </a:extLst>
            </p:cNvPr>
            <p:cNvSpPr txBox="1"/>
            <p:nvPr/>
          </p:nvSpPr>
          <p:spPr>
            <a:xfrm>
              <a:off x="5681971" y="6820233"/>
              <a:ext cx="1586211" cy="60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>
                      <a:lumMod val="75000"/>
                    </a:schemeClr>
                  </a:solidFill>
                </a:rPr>
                <a:t>Rush to the scary door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2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Ordering: Least Constraining Value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006009E3-5687-45BD-B335-33BF7A147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0" y="1403573"/>
            <a:ext cx="7086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Value Ordering: Least Constraining Value</a:t>
            </a:r>
          </a:p>
          <a:p>
            <a:pPr marL="742913" marR="0" lvl="1" indent="-285737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Given a choice of variable, choose the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least constraining value</a:t>
            </a:r>
          </a:p>
          <a:p>
            <a:pPr marL="742913" marR="0" lvl="1" indent="-285737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I.e., the one that rules out the fewest values in the remaining variables</a:t>
            </a:r>
          </a:p>
          <a:p>
            <a:pPr marL="742913" marR="0" lvl="1" indent="-285737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Note that it may take some computation to determine this!  (E.g., rerunning filtering)</a:t>
            </a:r>
          </a:p>
          <a:p>
            <a:pPr marL="742913" marR="0" lvl="1" indent="-285737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Why least rather than most?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ECDF5627-AE14-433B-90A3-D0BDA905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88" t="900"/>
          <a:stretch>
            <a:fillRect/>
          </a:stretch>
        </p:blipFill>
        <p:spPr bwMode="auto">
          <a:xfrm>
            <a:off x="6437625" y="1345319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A8E064F-DFFF-49BC-B9B6-CD519A858367}"/>
              </a:ext>
            </a:extLst>
          </p:cNvPr>
          <p:cNvGrpSpPr/>
          <p:nvPr/>
        </p:nvGrpSpPr>
        <p:grpSpPr>
          <a:xfrm>
            <a:off x="6122171" y="5508028"/>
            <a:ext cx="3861194" cy="1849327"/>
            <a:chOff x="6122171" y="5508028"/>
            <a:chExt cx="3861194" cy="1849327"/>
          </a:xfrm>
        </p:grpSpPr>
        <p:pic>
          <p:nvPicPr>
            <p:cNvPr id="5" name="Picture 2" descr="C:\Users\Dan\Dropbox\Office\CS 188\Ketrina Art\CSPs\LCV.png">
              <a:extLst>
                <a:ext uri="{FF2B5EF4-FFF2-40B4-BE49-F238E27FC236}">
                  <a16:creationId xmlns:a16="http://schemas.microsoft.com/office/drawing/2014/main" xmlns="" id="{B6870A73-0694-4C6E-80F7-C9B161BDA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22171" y="5508028"/>
              <a:ext cx="3861193" cy="1849327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CB741A03-FCBB-4378-9486-32D91D5B1806}"/>
                </a:ext>
              </a:extLst>
            </p:cNvPr>
            <p:cNvSpPr txBox="1"/>
            <p:nvPr/>
          </p:nvSpPr>
          <p:spPr>
            <a:xfrm>
              <a:off x="8712721" y="6749753"/>
              <a:ext cx="1270644" cy="60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>
                      <a:lumMod val="75000"/>
                    </a:schemeClr>
                  </a:solidFill>
                </a:rPr>
                <a:t>Pick the easy door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C85127B-6A47-4013-80C8-EADE7ED5C2D9}"/>
              </a:ext>
            </a:extLst>
          </p:cNvPr>
          <p:cNvSpPr txBox="1"/>
          <p:nvPr/>
        </p:nvSpPr>
        <p:spPr>
          <a:xfrm>
            <a:off x="8547197" y="789843"/>
            <a:ext cx="1512169" cy="344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Allows 1 value for SA</a:t>
            </a: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Allows 0 value for SA</a:t>
            </a:r>
          </a:p>
        </p:txBody>
      </p:sp>
    </p:spTree>
    <p:extLst>
      <p:ext uri="{BB962C8B-B14F-4D97-AF65-F5344CB8AC3E}">
        <p14:creationId xmlns:p14="http://schemas.microsoft.com/office/powerpoint/2010/main" val="408127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0042F20-7644-467F-921A-F4A171C780A3}"/>
              </a:ext>
            </a:extLst>
          </p:cNvPr>
          <p:cNvSpPr txBox="1"/>
          <p:nvPr/>
        </p:nvSpPr>
        <p:spPr>
          <a:xfrm>
            <a:off x="39138" y="1763613"/>
            <a:ext cx="5001173" cy="198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defRPr/>
            </a:pP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algn="just">
              <a:spcBef>
                <a:spcPts val="0"/>
              </a:spcBef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Stuart Russell, Peter </a:t>
            </a:r>
            <a:r>
              <a:rPr lang="en-GB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Norvig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: </a:t>
            </a:r>
            <a:r>
              <a:rPr lang="en-GB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Artificial Intelligence A Modern Approach </a:t>
            </a:r>
          </a:p>
          <a:p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sz="2400" b="1" dirty="0">
                <a:solidFill>
                  <a:srgbClr val="FF0000"/>
                </a:solidFill>
              </a:rPr>
              <a:t>Chapter 6</a:t>
            </a:r>
          </a:p>
        </p:txBody>
      </p:sp>
      <p:pic>
        <p:nvPicPr>
          <p:cNvPr id="11" name="Picture 2" descr="Image result for Stuart Russell, Peter Norvig: Artificial Intelligence A Modern Approach">
            <a:extLst>
              <a:ext uri="{FF2B5EF4-FFF2-40B4-BE49-F238E27FC236}">
                <a16:creationId xmlns:a16="http://schemas.microsoft.com/office/drawing/2014/main" xmlns="" id="{7090ECB2-8F2E-4714-864F-C8FB6BBEE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74" y="1280045"/>
            <a:ext cx="4762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225894-AFD4-403E-B681-4FB2DC76784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Recommended reading</a:t>
            </a:r>
          </a:p>
        </p:txBody>
      </p:sp>
    </p:spTree>
    <p:extLst>
      <p:ext uri="{BB962C8B-B14F-4D97-AF65-F5344CB8AC3E}">
        <p14:creationId xmlns:p14="http://schemas.microsoft.com/office/powerpoint/2010/main" val="1241128754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236240"/>
            <a:ext cx="10080625" cy="354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solidFill>
              <a:schemeClr val="accent3">
                <a:lumMod val="50000"/>
              </a:schemeClr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txBody>
          <a:bodyPr lIns="54070" tIns="45203" rIns="54070" bIns="27035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0" algn="l"/>
                <a:tab pos="269701" algn="l"/>
                <a:tab pos="539620" algn="l"/>
                <a:tab pos="809539" algn="l"/>
                <a:tab pos="1079458" algn="l"/>
                <a:tab pos="1349376" algn="l"/>
                <a:tab pos="1619295" algn="l"/>
                <a:tab pos="1889212" algn="l"/>
                <a:tab pos="2159131" algn="l"/>
                <a:tab pos="2429049" algn="l"/>
                <a:tab pos="2698968" algn="l"/>
                <a:tab pos="2968886" algn="l"/>
                <a:tab pos="3238805" algn="l"/>
                <a:tab pos="3508723" algn="l"/>
                <a:tab pos="3778642" algn="l"/>
                <a:tab pos="4048560" algn="l"/>
                <a:tab pos="4318479" algn="l"/>
                <a:tab pos="4588397" algn="l"/>
                <a:tab pos="4858315" algn="l"/>
                <a:tab pos="5128234" algn="l"/>
                <a:tab pos="5398153" algn="l"/>
              </a:tabLst>
              <a:defRPr/>
            </a:pPr>
            <a:r>
              <a:rPr lang="de-DE" b="1" spc="9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Lucida Sans Unicode" pitchFamily="2"/>
                <a:cs typeface="Lucida Sans Unicode" pitchFamily="2"/>
              </a:rPr>
              <a:t>AI Lecture 1: Module overview and introduction to sessions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0D71423-3BCE-0142-B2B8-52D779311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Search For?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123D6EE7-8855-495C-ADF8-FCA4CFE52034}"/>
              </a:ext>
            </a:extLst>
          </p:cNvPr>
          <p:cNvSpPr txBox="1">
            <a:spLocks/>
          </p:cNvSpPr>
          <p:nvPr/>
        </p:nvSpPr>
        <p:spPr bwMode="auto">
          <a:xfrm>
            <a:off x="166316" y="1415256"/>
            <a:ext cx="9073008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Assumptions about the world: a single agent, deterministic actions, fully observed state, discrete state space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Planning: sequences of actions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The path to the goal is the important thing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Paths have various costs, depths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Heuristics give problem-specific guidance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Identification: assignments to variables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The goal itself is important, not the path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All paths at the same depth (for some formulations)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CSPs are a specialized class of identification problems</a:t>
            </a:r>
          </a:p>
        </p:txBody>
      </p:sp>
      <p:pic>
        <p:nvPicPr>
          <p:cNvPr id="13" name="Picture 2" descr="C:\Users\Dan\Dropbox\Office\CS 188\Ketrina Art\CSPs\IdentificationVsPlanning.png">
            <a:extLst>
              <a:ext uri="{FF2B5EF4-FFF2-40B4-BE49-F238E27FC236}">
                <a16:creationId xmlns:a16="http://schemas.microsoft.com/office/drawing/2014/main" xmlns="" id="{827CF4F7-DDCD-46ED-8328-79E822D6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52500" b="34000"/>
          <a:stretch>
            <a:fillRect/>
          </a:stretch>
        </p:blipFill>
        <p:spPr bwMode="auto">
          <a:xfrm>
            <a:off x="6819305" y="3995861"/>
            <a:ext cx="3071092" cy="2667001"/>
          </a:xfrm>
          <a:prstGeom prst="rect">
            <a:avLst/>
          </a:prstGeom>
          <a:noFill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B121DEE4-0779-4D67-90A5-8AC3C32241DB}"/>
              </a:ext>
            </a:extLst>
          </p:cNvPr>
          <p:cNvGrpSpPr/>
          <p:nvPr/>
        </p:nvGrpSpPr>
        <p:grpSpPr>
          <a:xfrm>
            <a:off x="6362105" y="2167062"/>
            <a:ext cx="3352800" cy="2209800"/>
            <a:chOff x="7467600" y="4343400"/>
            <a:chExt cx="3352800" cy="2209800"/>
          </a:xfrm>
        </p:grpSpPr>
        <p:pic>
          <p:nvPicPr>
            <p:cNvPr id="15" name="Picture 2" descr="C:\Users\Dan\Dropbox\Office\CS 188\Ketrina Art\CSPs\IdentificationVsPlanning.png">
              <a:extLst>
                <a:ext uri="{FF2B5EF4-FFF2-40B4-BE49-F238E27FC236}">
                  <a16:creationId xmlns:a16="http://schemas.microsoft.com/office/drawing/2014/main" xmlns="" id="{0B7C1365-7550-4FC5-BFF5-3A95BF195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000" t="42000"/>
            <a:stretch>
              <a:fillRect/>
            </a:stretch>
          </p:blipFill>
          <p:spPr bwMode="auto">
            <a:xfrm>
              <a:off x="7467600" y="4343400"/>
              <a:ext cx="3352800" cy="2209800"/>
            </a:xfrm>
            <a:prstGeom prst="rect">
              <a:avLst/>
            </a:prstGeom>
            <a:noFill/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8B0E7E5D-C48A-4557-A990-F53D06787778}"/>
                </a:ext>
              </a:extLst>
            </p:cNvPr>
            <p:cNvSpPr/>
            <p:nvPr/>
          </p:nvSpPr>
          <p:spPr>
            <a:xfrm>
              <a:off x="7467600" y="4343400"/>
              <a:ext cx="152400" cy="76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24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CSP Example – Map Colouring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FFA9D6BA-D66C-42A1-A7D7-03F35E9F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744168" y="1979637"/>
            <a:ext cx="6019800" cy="4992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FE59D4-21BC-104A-9D3A-D03C87FFB2D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44"/>
          <a:stretch/>
        </p:blipFill>
        <p:spPr>
          <a:xfrm>
            <a:off x="287784" y="1475581"/>
            <a:ext cx="2937763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7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Constraint Satisfaction Problems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ACD8C02-AD95-4ED9-8007-74DB092E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46" y="1835621"/>
            <a:ext cx="55449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Standard search problems: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State is a “black box”: arbitrary data structure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Goal test can be any function over states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Successor function can also be anything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lang="en-US" sz="1900" kern="0" dirty="0">
              <a:solidFill>
                <a:srgbClr val="000000"/>
              </a:solidFill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Constraint satisfaction problems (CSPs):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A special subset of search problems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State is defined by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</a:rPr>
              <a:t>variables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</a:rPr>
              <a:t>X</a:t>
            </a:r>
            <a:r>
              <a:rPr kumimoji="0" lang="en-US" sz="2000" b="1" i="1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</a:rPr>
              <a:t>i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 with values from a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</a:rPr>
              <a:t>domain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</a:rPr>
              <a:t>D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(sometimes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rPr>
              <a:t>D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depends on </a:t>
            </a: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rPr>
              <a:t>i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endParaRPr kumimoji="0" lang="en-US" sz="1900" b="0" i="1" u="none" strike="noStrike" kern="0" cap="none" spc="0" normalizeH="0" baseline="-2500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Goal test is a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</a:rPr>
              <a:t>set of constraints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specifying allowable combinations of values for subsets of variables</a:t>
            </a:r>
          </a:p>
        </p:txBody>
      </p:sp>
      <p:pic>
        <p:nvPicPr>
          <p:cNvPr id="9" name="Picture 2" descr="C:\Users\Dan\Dropbox\Office\CS 188\Ketrina Art\CSPs\ConstraintChecking.png">
            <a:extLst>
              <a:ext uri="{FF2B5EF4-FFF2-40B4-BE49-F238E27FC236}">
                <a16:creationId xmlns:a16="http://schemas.microsoft.com/office/drawing/2014/main" xmlns="" id="{BA6112EA-AF71-41CB-A27D-5CD131AC8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2400" y="1074816"/>
            <a:ext cx="3505200" cy="2727445"/>
          </a:xfrm>
          <a:prstGeom prst="rect">
            <a:avLst/>
          </a:prstGeom>
          <a:noFill/>
        </p:spPr>
      </p:pic>
      <p:pic>
        <p:nvPicPr>
          <p:cNvPr id="10" name="Picture 6" descr="C:\Users\Dan\Dropbox\Office\CS 188\Ketrina Art\CSPs\Handbook.png">
            <a:extLst>
              <a:ext uri="{FF2B5EF4-FFF2-40B4-BE49-F238E27FC236}">
                <a16:creationId xmlns:a16="http://schemas.microsoft.com/office/drawing/2014/main" xmlns="" id="{71C3724B-3380-4FB9-8EA6-438D4F59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2884" y="4310327"/>
            <a:ext cx="4320803" cy="2000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011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Dan\Dropbox\Office\CS 188\Ketrina Art\CSPs\MapColoring.png">
            <a:extLst>
              <a:ext uri="{FF2B5EF4-FFF2-40B4-BE49-F238E27FC236}">
                <a16:creationId xmlns:a16="http://schemas.microsoft.com/office/drawing/2014/main" xmlns="" id="{534D661C-D666-45CD-87CB-624B5486E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39879" y="5452711"/>
            <a:ext cx="3929782" cy="20701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1BCE29-3E45-47A2-AFC2-B90C0E9D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1140" t="1105"/>
          <a:stretch>
            <a:fillRect/>
          </a:stretch>
        </p:blipFill>
        <p:spPr bwMode="auto">
          <a:xfrm>
            <a:off x="7009039" y="2144865"/>
            <a:ext cx="3021106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Map Colouring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C9E18C-D5B2-404A-85A2-3308D2A8D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16" y="1285503"/>
            <a:ext cx="6705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Variables: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Domains: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Constraints: adjacent regions must have different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colours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Solutions are assignments satisfying all constraints, e.g.: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xmlns="" id="{82E4BB4B-D9AD-44B5-B511-CA371C9CF5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02608" y="1417799"/>
            <a:ext cx="4281582" cy="258601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xmlns="" id="{0B467DC9-FF1F-4B1D-BD06-63152C8E8A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234279" y="2141727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xmlns="" id="{E5EC579E-51B5-409E-ACAD-70CB002097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832357" y="5695207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xmlns="" id="{DC025806-3655-4B83-89E6-1A1038CFE7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71960" y="3675530"/>
            <a:ext cx="1201078" cy="223965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xmlns="" id="{CED53A1E-9A3C-4CDA-85AC-14B606246F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859087" y="4217895"/>
            <a:ext cx="4759520" cy="259431"/>
          </a:xfrm>
          <a:prstGeom prst="rect">
            <a:avLst/>
          </a:prstGeom>
          <a:noFill/>
          <a:ln/>
          <a:effectLst/>
        </p:spPr>
      </p:pic>
      <p:sp>
        <p:nvSpPr>
          <p:cNvPr id="12" name="TextBox 19">
            <a:extLst>
              <a:ext uri="{FF2B5EF4-FFF2-40B4-BE49-F238E27FC236}">
                <a16:creationId xmlns:a16="http://schemas.microsoft.com/office/drawing/2014/main" xmlns="" id="{BD2EDADE-6BEC-4455-B82B-C6116F6D1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32" y="3562292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Implicit: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xmlns="" id="{8569A36A-68F9-4027-A9B7-4458ECCFE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32" y="4114800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ea typeface="+mn-ea"/>
                <a:cs typeface="Arial" charset="0"/>
              </a:rPr>
              <a:t>Explicit:</a:t>
            </a:r>
          </a:p>
        </p:txBody>
      </p:sp>
    </p:spTree>
    <p:extLst>
      <p:ext uri="{BB962C8B-B14F-4D97-AF65-F5344CB8AC3E}">
        <p14:creationId xmlns:p14="http://schemas.microsoft.com/office/powerpoint/2010/main" val="11482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Constraint Graphs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0238563-96D7-4820-82F2-D25B7ACF9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482" y="6406455"/>
            <a:ext cx="10091589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algn="ctr" defTabSz="914400">
              <a:lnSpc>
                <a:spcPct val="90000"/>
              </a:lnSpc>
              <a:buClr>
                <a:srgbClr val="333399"/>
              </a:buClr>
              <a:buSzTx/>
              <a:buNone/>
            </a:pPr>
            <a:r>
              <a:rPr lang="en-US" sz="2400" kern="0" dirty="0">
                <a:solidFill>
                  <a:srgbClr val="333399"/>
                </a:solidFill>
              </a:rPr>
              <a:t>Constraint graph: Nodes are variables, arcs are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8D8985-88AA-4299-B238-2E138FC11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2951" y="1692352"/>
            <a:ext cx="5040560" cy="439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6C0AEC-3BF3-4A6D-8FC4-182DD370B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92" y="721172"/>
            <a:ext cx="2408129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Varieties of Constraints</a:t>
            </a:r>
          </a:p>
        </p:txBody>
      </p:sp>
      <p:pic>
        <p:nvPicPr>
          <p:cNvPr id="3" name="Picture 2" descr="C:\Users\Dan\Dropbox\Office\CS 188\Ketrina Art\CSPs\Constraints.png">
            <a:extLst>
              <a:ext uri="{FF2B5EF4-FFF2-40B4-BE49-F238E27FC236}">
                <a16:creationId xmlns:a16="http://schemas.microsoft.com/office/drawing/2014/main" xmlns="" id="{0C636859-170C-4A28-9A2F-95CFC777C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3888" y="1403573"/>
            <a:ext cx="7316459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783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Varieties of constraints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0238563-96D7-4820-82F2-D25B7ACF9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784" y="2117701"/>
            <a:ext cx="913938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defTabSz="914400">
              <a:lnSpc>
                <a:spcPct val="90000"/>
              </a:lnSpc>
              <a:buClr>
                <a:srgbClr val="333399"/>
              </a:buClr>
              <a:buSzTx/>
            </a:pPr>
            <a:r>
              <a:rPr lang="en-GB" sz="2400" kern="0" dirty="0">
                <a:solidFill>
                  <a:srgbClr val="333399"/>
                </a:solidFill>
              </a:rPr>
              <a:t>Unary constraints involve a single variable</a:t>
            </a:r>
          </a:p>
          <a:p>
            <a:pPr marL="0" lvl="0" indent="0" defTabSz="914400">
              <a:lnSpc>
                <a:spcPct val="90000"/>
              </a:lnSpc>
              <a:buClr>
                <a:srgbClr val="333399"/>
              </a:buClr>
              <a:buSzTx/>
              <a:buNone/>
            </a:pPr>
            <a:r>
              <a:rPr lang="en-GB" sz="2400" kern="0" dirty="0">
                <a:solidFill>
                  <a:srgbClr val="333399"/>
                </a:solidFill>
              </a:rPr>
              <a:t>	e.g., SA ≠ green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Binary constraints: each constraint relates pair of variables</a:t>
            </a:r>
          </a:p>
          <a:p>
            <a:pPr marL="0" lvl="0" indent="0" defTabSz="914400">
              <a:lnSpc>
                <a:spcPct val="90000"/>
              </a:lnSpc>
              <a:buClr>
                <a:srgbClr val="333399"/>
              </a:buClr>
              <a:buSzTx/>
              <a:buNone/>
            </a:pPr>
            <a:r>
              <a:rPr lang="en-US" sz="2400" kern="0" dirty="0">
                <a:solidFill>
                  <a:srgbClr val="333399"/>
                </a:solidFill>
              </a:rPr>
              <a:t>	e.g., SA ≠ WA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Binary constraint graph: nodes are variables, arcs show constraints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lvl="0" defTabSz="914400">
              <a:lnSpc>
                <a:spcPct val="90000"/>
              </a:lnSpc>
              <a:buClr>
                <a:srgbClr val="333399"/>
              </a:buClr>
              <a:buSzTx/>
            </a:pPr>
            <a:r>
              <a:rPr lang="en-GB" sz="2400" kern="0" dirty="0">
                <a:solidFill>
                  <a:srgbClr val="333399"/>
                </a:solidFill>
              </a:rPr>
              <a:t>Higher-order constraints involve 3 or more variables</a:t>
            </a:r>
          </a:p>
        </p:txBody>
      </p:sp>
      <p:pic>
        <p:nvPicPr>
          <p:cNvPr id="6" name="Picture 2" descr="C:\Users\Dan\Dropbox\Office\CS 188\Ketrina Art\CSPs\Domains.png">
            <a:extLst>
              <a:ext uri="{FF2B5EF4-FFF2-40B4-BE49-F238E27FC236}">
                <a16:creationId xmlns:a16="http://schemas.microsoft.com/office/drawing/2014/main" xmlns="" id="{9AE47F1F-2D65-4B6D-926B-F36D2B01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721"/>
          <a:stretch>
            <a:fillRect/>
          </a:stretch>
        </p:blipFill>
        <p:spPr bwMode="auto">
          <a:xfrm>
            <a:off x="7056536" y="899517"/>
            <a:ext cx="2819400" cy="236949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7EFA0F-7943-7D4F-9618-7369B0287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3471" y="5003973"/>
            <a:ext cx="2785393" cy="243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2579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4989</TotalTime>
  <Words>953</Words>
  <Application>Microsoft Office PowerPoint</Application>
  <PresentationFormat>Custom</PresentationFormat>
  <Paragraphs>235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SimSun</vt:lpstr>
      <vt:lpstr>Arial</vt:lpstr>
      <vt:lpstr>Calibri</vt:lpstr>
      <vt:lpstr>Helvetica Neue Light</vt:lpstr>
      <vt:lpstr>Lucida Sans Unicode</vt:lpstr>
      <vt:lpstr>Symbol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slides</dc:title>
  <dc:creator>Christian Sauer</dc:creator>
  <cp:lastModifiedBy>Massoud Zolgharni</cp:lastModifiedBy>
  <cp:revision>355</cp:revision>
  <cp:lastPrinted>2017-01-31T16:22:27Z</cp:lastPrinted>
  <dcterms:created xsi:type="dcterms:W3CDTF">2010-11-04T08:00:08Z</dcterms:created>
  <dcterms:modified xsi:type="dcterms:W3CDTF">2018-10-31T09:47:19Z</dcterms:modified>
</cp:coreProperties>
</file>